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  <p:sldMasterId id="2147483661" r:id="rId2"/>
    <p:sldMasterId id="2147483673" r:id="rId3"/>
  </p:sldMasterIdLst>
  <p:notesMasterIdLst>
    <p:notesMasterId r:id="rId12"/>
  </p:notesMasterIdLst>
  <p:handoutMasterIdLst>
    <p:handoutMasterId r:id="rId13"/>
  </p:handoutMasterIdLst>
  <p:sldIdLst>
    <p:sldId id="287" r:id="rId4"/>
    <p:sldId id="292" r:id="rId5"/>
    <p:sldId id="294" r:id="rId6"/>
    <p:sldId id="293" r:id="rId7"/>
    <p:sldId id="281" r:id="rId8"/>
    <p:sldId id="276" r:id="rId9"/>
    <p:sldId id="279" r:id="rId10"/>
    <p:sldId id="260" r:id="rId1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4C82"/>
    <a:srgbClr val="004C86"/>
    <a:srgbClr val="0000FF"/>
    <a:srgbClr val="034B82"/>
    <a:srgbClr val="0623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95" autoAdjust="0"/>
    <p:restoredTop sz="96197" autoAdjust="0"/>
  </p:normalViewPr>
  <p:slideViewPr>
    <p:cSldViewPr>
      <p:cViewPr varScale="1">
        <p:scale>
          <a:sx n="90" d="100"/>
          <a:sy n="90" d="100"/>
        </p:scale>
        <p:origin x="915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93" d="100"/>
          <a:sy n="93" d="100"/>
        </p:scale>
        <p:origin x="3568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5E85E2-6160-4213-A16B-F51E437BE8ED}" type="datetimeFigureOut">
              <a:rPr lang="ko-KR" altLang="en-US" smtClean="0"/>
              <a:t>2024-01-27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98D6E8-CC6E-4B33-B14B-A7D348A1281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98047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jpeg>
</file>

<file path=ppt/media/image19.png>
</file>

<file path=ppt/media/image2.jpg>
</file>

<file path=ppt/media/image20.jpeg>
</file>

<file path=ppt/media/image21.png>
</file>

<file path=ppt/media/image3.jpg>
</file>

<file path=ppt/media/image4.jp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099E49-1997-4D65-8238-FFD923EC1867}" type="datetimeFigureOut">
              <a:rPr lang="ko-KR" altLang="en-US" smtClean="0"/>
              <a:t>2024-01-27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B8048E-A779-4852-B740-6BEB9B0893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4700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32BE21F-33B5-4748-A7AE-A31A725B6651}"/>
              </a:ext>
            </a:extLst>
          </p:cNvPr>
          <p:cNvSpPr txBox="1"/>
          <p:nvPr userDrawn="1"/>
        </p:nvSpPr>
        <p:spPr>
          <a:xfrm>
            <a:off x="0" y="6112649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20" dirty="0">
                <a:solidFill>
                  <a:schemeClr val="bg1"/>
                </a:solidFill>
              </a:rPr>
              <a:t>2022</a:t>
            </a:r>
            <a:r>
              <a:rPr lang="ko-KR" altLang="en-US" sz="2400" b="1" spc="20" dirty="0">
                <a:solidFill>
                  <a:schemeClr val="bg1"/>
                </a:solidFill>
              </a:rPr>
              <a:t>년 캡스톤디자인</a:t>
            </a:r>
            <a:r>
              <a:rPr lang="en-US" altLang="ko-KR" sz="2400" b="1" spc="20" dirty="0">
                <a:solidFill>
                  <a:schemeClr val="bg1"/>
                </a:solidFill>
              </a:rPr>
              <a:t>1 IDEA</a:t>
            </a:r>
            <a:r>
              <a:rPr lang="ko-KR" altLang="en-US" sz="2400" b="1" spc="20" dirty="0">
                <a:solidFill>
                  <a:schemeClr val="bg1"/>
                </a:solidFill>
              </a:rPr>
              <a:t> 발표회</a:t>
            </a:r>
            <a:endParaRPr lang="en-US" altLang="ko-KR" sz="2400" b="1" spc="20" dirty="0">
              <a:solidFill>
                <a:schemeClr val="bg1"/>
              </a:solidFill>
            </a:endParaRPr>
          </a:p>
        </p:txBody>
      </p:sp>
      <p:sp>
        <p:nvSpPr>
          <p:cNvPr id="3" name="텍스트 개체 틀 9">
            <a:extLst>
              <a:ext uri="{FF2B5EF4-FFF2-40B4-BE49-F238E27FC236}">
                <a16:creationId xmlns:a16="http://schemas.microsoft.com/office/drawing/2014/main" id="{77F36FD4-A224-4ABC-8A0B-0A770842842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850" y="2276872"/>
            <a:ext cx="8424863" cy="5540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5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 dirty="0"/>
              <a:t>작품명을 적으세요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EB452F-1A64-4670-85B6-E2EA0BEA0F6B}"/>
              </a:ext>
            </a:extLst>
          </p:cNvPr>
          <p:cNvSpPr txBox="1"/>
          <p:nvPr userDrawn="1"/>
        </p:nvSpPr>
        <p:spPr>
          <a:xfrm>
            <a:off x="107504" y="3816474"/>
            <a:ext cx="1224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400" b="1" spc="20" dirty="0">
                <a:solidFill>
                  <a:schemeClr val="bg1"/>
                </a:solidFill>
              </a:rPr>
              <a:t>팀명</a:t>
            </a:r>
            <a:r>
              <a:rPr lang="en-US" altLang="ko-KR" sz="2400" b="1" spc="20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B45F04-A0C5-4ED5-809D-BD43496553A7}"/>
              </a:ext>
            </a:extLst>
          </p:cNvPr>
          <p:cNvSpPr txBox="1"/>
          <p:nvPr userDrawn="1"/>
        </p:nvSpPr>
        <p:spPr>
          <a:xfrm>
            <a:off x="107504" y="4298167"/>
            <a:ext cx="1224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400" b="1" spc="20" dirty="0">
                <a:solidFill>
                  <a:schemeClr val="bg1"/>
                </a:solidFill>
              </a:rPr>
              <a:t>팀원</a:t>
            </a:r>
            <a:r>
              <a:rPr lang="en-US" altLang="ko-KR" sz="2400" b="1" spc="20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9" name="텍스트 개체 틀 9">
            <a:extLst>
              <a:ext uri="{FF2B5EF4-FFF2-40B4-BE49-F238E27FC236}">
                <a16:creationId xmlns:a16="http://schemas.microsoft.com/office/drawing/2014/main" id="{8AEC7492-2AEB-4459-8501-EEAF11E1C6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94114" y="4755367"/>
            <a:ext cx="6854599" cy="45143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C8285C-12F8-4784-936C-BD1C8AB4F09A}"/>
              </a:ext>
            </a:extLst>
          </p:cNvPr>
          <p:cNvSpPr txBox="1"/>
          <p:nvPr userDrawn="1"/>
        </p:nvSpPr>
        <p:spPr>
          <a:xfrm>
            <a:off x="107504" y="4755367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400" b="1" spc="20" dirty="0">
                <a:solidFill>
                  <a:schemeClr val="bg1"/>
                </a:solidFill>
              </a:rPr>
              <a:t>지도교수님</a:t>
            </a:r>
            <a:r>
              <a:rPr lang="en-US" altLang="ko-KR" sz="2400" b="1" spc="20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13" name="텍스트 개체 틀 9">
            <a:extLst>
              <a:ext uri="{FF2B5EF4-FFF2-40B4-BE49-F238E27FC236}">
                <a16:creationId xmlns:a16="http://schemas.microsoft.com/office/drawing/2014/main" id="{03470ADE-75B4-4530-9C54-DFD8685F7B4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94114" y="3816474"/>
            <a:ext cx="6854599" cy="45143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14" name="텍스트 개체 틀 9">
            <a:extLst>
              <a:ext uri="{FF2B5EF4-FFF2-40B4-BE49-F238E27FC236}">
                <a16:creationId xmlns:a16="http://schemas.microsoft.com/office/drawing/2014/main" id="{86A2C7FD-C2CE-4F44-8CB2-90A18ACF012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894114" y="4298167"/>
            <a:ext cx="6854599" cy="45143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2990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B3-29BE-41C9-8E49-D64F47D440D4}" type="datetimeFigureOut">
              <a:rPr lang="ko-KR" altLang="en-US" smtClean="0"/>
              <a:t>2024-01-27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04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B3-29BE-41C9-8E49-D64F47D440D4}" type="datetimeFigureOut">
              <a:rPr lang="ko-KR" altLang="en-US" smtClean="0"/>
              <a:t>2024-01-27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9567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B3-29BE-41C9-8E49-D64F47D440D4}" type="datetimeFigureOut">
              <a:rPr lang="ko-KR" altLang="en-US" smtClean="0"/>
              <a:t>2024-01-27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6579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B3-29BE-41C9-8E49-D64F47D440D4}" type="datetimeFigureOut">
              <a:rPr lang="ko-KR" altLang="en-US" smtClean="0"/>
              <a:t>2024-01-27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5633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B3-29BE-41C9-8E49-D64F47D440D4}" type="datetimeFigureOut">
              <a:rPr lang="ko-KR" altLang="en-US" smtClean="0"/>
              <a:t>2024-01-27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65116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32BE21F-33B5-4748-A7AE-A31A725B6651}"/>
              </a:ext>
            </a:extLst>
          </p:cNvPr>
          <p:cNvSpPr txBox="1"/>
          <p:nvPr userDrawn="1"/>
        </p:nvSpPr>
        <p:spPr>
          <a:xfrm>
            <a:off x="0" y="6112649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20" dirty="0">
                <a:solidFill>
                  <a:schemeClr val="bg1"/>
                </a:solidFill>
              </a:rPr>
              <a:t>2021</a:t>
            </a:r>
            <a:r>
              <a:rPr lang="ko-KR" altLang="en-US" sz="2400" b="1" spc="20" dirty="0">
                <a:solidFill>
                  <a:schemeClr val="bg1"/>
                </a:solidFill>
              </a:rPr>
              <a:t>년 캡스톤디자인</a:t>
            </a:r>
            <a:r>
              <a:rPr lang="en-US" altLang="ko-KR" sz="2400" b="1" spc="20" dirty="0">
                <a:solidFill>
                  <a:schemeClr val="bg1"/>
                </a:solidFill>
              </a:rPr>
              <a:t>2 </a:t>
            </a:r>
            <a:r>
              <a:rPr lang="ko-KR" altLang="en-US" sz="2400" b="1" spc="20" dirty="0">
                <a:solidFill>
                  <a:schemeClr val="bg1"/>
                </a:solidFill>
              </a:rPr>
              <a:t>결과발표회</a:t>
            </a:r>
            <a:endParaRPr lang="en-US" altLang="ko-KR" sz="2400" b="1" spc="20" dirty="0">
              <a:solidFill>
                <a:schemeClr val="bg1"/>
              </a:solidFill>
            </a:endParaRPr>
          </a:p>
        </p:txBody>
      </p:sp>
      <p:sp>
        <p:nvSpPr>
          <p:cNvPr id="3" name="텍스트 개체 틀 9">
            <a:extLst>
              <a:ext uri="{FF2B5EF4-FFF2-40B4-BE49-F238E27FC236}">
                <a16:creationId xmlns:a16="http://schemas.microsoft.com/office/drawing/2014/main" id="{77F36FD4-A224-4ABC-8A0B-0A770842842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850" y="2276872"/>
            <a:ext cx="8424863" cy="5540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5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 dirty="0"/>
              <a:t>작품명을 적으세요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EB452F-1A64-4670-85B6-E2EA0BEA0F6B}"/>
              </a:ext>
            </a:extLst>
          </p:cNvPr>
          <p:cNvSpPr txBox="1"/>
          <p:nvPr userDrawn="1"/>
        </p:nvSpPr>
        <p:spPr>
          <a:xfrm>
            <a:off x="107504" y="3816474"/>
            <a:ext cx="1224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400" b="1" spc="20" dirty="0">
                <a:solidFill>
                  <a:schemeClr val="bg1"/>
                </a:solidFill>
              </a:rPr>
              <a:t>팀명</a:t>
            </a:r>
            <a:r>
              <a:rPr lang="en-US" altLang="ko-KR" sz="2400" b="1" spc="20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B45F04-A0C5-4ED5-809D-BD43496553A7}"/>
              </a:ext>
            </a:extLst>
          </p:cNvPr>
          <p:cNvSpPr txBox="1"/>
          <p:nvPr userDrawn="1"/>
        </p:nvSpPr>
        <p:spPr>
          <a:xfrm>
            <a:off x="107504" y="4298167"/>
            <a:ext cx="1224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400" b="1" spc="20" dirty="0">
                <a:solidFill>
                  <a:schemeClr val="bg1"/>
                </a:solidFill>
              </a:rPr>
              <a:t>팀원</a:t>
            </a:r>
            <a:r>
              <a:rPr lang="en-US" altLang="ko-KR" sz="2400" b="1" spc="20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9" name="텍스트 개체 틀 9">
            <a:extLst>
              <a:ext uri="{FF2B5EF4-FFF2-40B4-BE49-F238E27FC236}">
                <a16:creationId xmlns:a16="http://schemas.microsoft.com/office/drawing/2014/main" id="{8AEC7492-2AEB-4459-8501-EEAF11E1C6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94114" y="4755367"/>
            <a:ext cx="6854599" cy="45143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C8285C-12F8-4784-936C-BD1C8AB4F09A}"/>
              </a:ext>
            </a:extLst>
          </p:cNvPr>
          <p:cNvSpPr txBox="1"/>
          <p:nvPr userDrawn="1"/>
        </p:nvSpPr>
        <p:spPr>
          <a:xfrm>
            <a:off x="107504" y="4755367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400" b="1" spc="20" dirty="0">
                <a:solidFill>
                  <a:schemeClr val="bg1"/>
                </a:solidFill>
              </a:rPr>
              <a:t>지도교수님</a:t>
            </a:r>
            <a:r>
              <a:rPr lang="en-US" altLang="ko-KR" sz="2400" b="1" spc="20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13" name="텍스트 개체 틀 9">
            <a:extLst>
              <a:ext uri="{FF2B5EF4-FFF2-40B4-BE49-F238E27FC236}">
                <a16:creationId xmlns:a16="http://schemas.microsoft.com/office/drawing/2014/main" id="{03470ADE-75B4-4530-9C54-DFD8685F7B4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94114" y="3816474"/>
            <a:ext cx="6854599" cy="45143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14" name="텍스트 개체 틀 9">
            <a:extLst>
              <a:ext uri="{FF2B5EF4-FFF2-40B4-BE49-F238E27FC236}">
                <a16:creationId xmlns:a16="http://schemas.microsoft.com/office/drawing/2014/main" id="{86A2C7FD-C2CE-4F44-8CB2-90A18ACF012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894114" y="4298167"/>
            <a:ext cx="6854599" cy="45143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17545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6F6588-AD97-4203-B113-A207DB37F3C8}"/>
              </a:ext>
            </a:extLst>
          </p:cNvPr>
          <p:cNvSpPr txBox="1"/>
          <p:nvPr userDrawn="1"/>
        </p:nvSpPr>
        <p:spPr>
          <a:xfrm>
            <a:off x="266378" y="6487244"/>
            <a:ext cx="26277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100" b="1" spc="20" dirty="0">
                <a:solidFill>
                  <a:srgbClr val="004C86"/>
                </a:solidFill>
                <a:latin typeface="+mn-ea"/>
                <a:ea typeface="+mn-ea"/>
              </a:rPr>
              <a:t>2021</a:t>
            </a:r>
            <a:r>
              <a:rPr lang="ko-KR" altLang="en-US" sz="1100" b="1" spc="20" dirty="0">
                <a:solidFill>
                  <a:srgbClr val="004C86"/>
                </a:solidFill>
                <a:latin typeface="+mn-ea"/>
                <a:ea typeface="+mn-ea"/>
              </a:rPr>
              <a:t>년 캡스톤디자인</a:t>
            </a:r>
            <a:r>
              <a:rPr lang="en-US" altLang="ko-KR" sz="1100" b="1" spc="20" dirty="0">
                <a:solidFill>
                  <a:srgbClr val="004C86"/>
                </a:solidFill>
                <a:latin typeface="+mn-ea"/>
                <a:ea typeface="+mn-ea"/>
              </a:rPr>
              <a:t>2 </a:t>
            </a:r>
            <a:r>
              <a:rPr lang="ko-KR" altLang="en-US" sz="1100" b="1" spc="20" dirty="0">
                <a:solidFill>
                  <a:srgbClr val="004C86"/>
                </a:solidFill>
                <a:latin typeface="+mn-ea"/>
                <a:ea typeface="+mn-ea"/>
              </a:rPr>
              <a:t>결과발표회</a:t>
            </a:r>
            <a:endParaRPr lang="en-US" altLang="ko-KR" sz="1100" b="1" spc="20" dirty="0">
              <a:solidFill>
                <a:srgbClr val="004C86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653143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323777" y="1196752"/>
            <a:ext cx="8424936" cy="518457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SzPct val="80000"/>
              <a:buFont typeface="맑은 고딕" panose="020B0503020000020004" pitchFamily="50" charset="-127"/>
              <a:buChar char="■"/>
              <a:defRPr sz="2400" b="1">
                <a:solidFill>
                  <a:schemeClr val="tx1"/>
                </a:solidFill>
              </a:defRPr>
            </a:lvl1pPr>
            <a:lvl2pPr marL="742950" indent="-285750">
              <a:buSzPct val="80000"/>
              <a:buFont typeface="맑은 고딕" panose="020B0503020000020004" pitchFamily="50" charset="-127"/>
              <a:buChar char="▶"/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</p:txBody>
      </p:sp>
      <p:sp>
        <p:nvSpPr>
          <p:cNvPr id="7" name="평행 사변형 6"/>
          <p:cNvSpPr/>
          <p:nvPr userDrawn="1"/>
        </p:nvSpPr>
        <p:spPr>
          <a:xfrm>
            <a:off x="7359774" y="130340"/>
            <a:ext cx="956642" cy="288032"/>
          </a:xfrm>
          <a:prstGeom prst="parallelogram">
            <a:avLst>
              <a:gd name="adj" fmla="val 10651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323850" y="523147"/>
            <a:ext cx="8424863" cy="5540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200" b="1">
                <a:solidFill>
                  <a:srgbClr val="004C86"/>
                </a:solidFill>
              </a:defRPr>
            </a:lvl1pPr>
          </a:lstStyle>
          <a:p>
            <a:pPr lvl="0"/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454478" y="71893"/>
            <a:ext cx="7584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rgbClr val="004C86"/>
                </a:solidFill>
              </a:defRPr>
            </a:lvl1pPr>
          </a:lstStyle>
          <a:p>
            <a:fld id="{1E33FF7C-8566-45B7-B9A1-9079E74E472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DE8696-1D13-4681-8FE3-B7E85A6ED9BD}"/>
              </a:ext>
            </a:extLst>
          </p:cNvPr>
          <p:cNvSpPr txBox="1"/>
          <p:nvPr userDrawn="1"/>
        </p:nvSpPr>
        <p:spPr>
          <a:xfrm>
            <a:off x="266378" y="6487244"/>
            <a:ext cx="26277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100" b="1" spc="20" dirty="0">
                <a:solidFill>
                  <a:srgbClr val="004C86"/>
                </a:solidFill>
                <a:latin typeface="+mn-ea"/>
                <a:ea typeface="+mn-ea"/>
              </a:rPr>
              <a:t>2021</a:t>
            </a:r>
            <a:r>
              <a:rPr lang="ko-KR" altLang="en-US" sz="1100" b="1" spc="20" dirty="0">
                <a:solidFill>
                  <a:srgbClr val="004C86"/>
                </a:solidFill>
                <a:latin typeface="+mn-ea"/>
                <a:ea typeface="+mn-ea"/>
              </a:rPr>
              <a:t>년 캡스톤디자인</a:t>
            </a:r>
            <a:r>
              <a:rPr lang="en-US" altLang="ko-KR" sz="1100" b="1" spc="20" dirty="0">
                <a:solidFill>
                  <a:srgbClr val="004C86"/>
                </a:solidFill>
                <a:latin typeface="+mn-ea"/>
                <a:ea typeface="+mn-ea"/>
              </a:rPr>
              <a:t>2 </a:t>
            </a:r>
            <a:r>
              <a:rPr lang="ko-KR" altLang="en-US" sz="1100" b="1" spc="20" dirty="0">
                <a:solidFill>
                  <a:srgbClr val="004C86"/>
                </a:solidFill>
                <a:latin typeface="+mn-ea"/>
                <a:ea typeface="+mn-ea"/>
              </a:rPr>
              <a:t>결과발표회</a:t>
            </a:r>
            <a:endParaRPr lang="en-US" altLang="ko-KR" sz="1100" b="1" spc="20" dirty="0">
              <a:solidFill>
                <a:srgbClr val="004C86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2904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6F6588-AD97-4203-B113-A207DB37F3C8}"/>
              </a:ext>
            </a:extLst>
          </p:cNvPr>
          <p:cNvSpPr txBox="1"/>
          <p:nvPr userDrawn="1"/>
        </p:nvSpPr>
        <p:spPr>
          <a:xfrm>
            <a:off x="266378" y="6487244"/>
            <a:ext cx="26277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100" b="1" spc="20" dirty="0">
                <a:solidFill>
                  <a:srgbClr val="004C86"/>
                </a:solidFill>
                <a:latin typeface="+mn-ea"/>
                <a:ea typeface="+mn-ea"/>
              </a:rPr>
              <a:t>2022</a:t>
            </a:r>
            <a:r>
              <a:rPr lang="ko-KR" altLang="en-US" sz="1100" b="1" spc="20" dirty="0">
                <a:solidFill>
                  <a:srgbClr val="004C86"/>
                </a:solidFill>
                <a:latin typeface="+mn-ea"/>
                <a:ea typeface="+mn-ea"/>
              </a:rPr>
              <a:t>년 캡스톤디자인</a:t>
            </a:r>
            <a:r>
              <a:rPr lang="en-US" altLang="ko-KR" sz="1100" b="1" spc="20" dirty="0">
                <a:solidFill>
                  <a:srgbClr val="004C86"/>
                </a:solidFill>
                <a:latin typeface="+mn-ea"/>
                <a:ea typeface="+mn-ea"/>
              </a:rPr>
              <a:t>1 IDEA </a:t>
            </a:r>
            <a:r>
              <a:rPr lang="ko-KR" altLang="en-US" sz="1100" b="1" spc="20" dirty="0">
                <a:solidFill>
                  <a:srgbClr val="004C86"/>
                </a:solidFill>
                <a:latin typeface="+mn-ea"/>
                <a:ea typeface="+mn-ea"/>
              </a:rPr>
              <a:t>발표회</a:t>
            </a:r>
            <a:endParaRPr lang="en-US" altLang="ko-KR" sz="1100" b="1" spc="20" dirty="0">
              <a:solidFill>
                <a:srgbClr val="004C86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62740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323777" y="1196752"/>
            <a:ext cx="8424936" cy="518457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SzPct val="80000"/>
              <a:buFont typeface="맑은 고딕" panose="020B0503020000020004" pitchFamily="50" charset="-127"/>
              <a:buChar char="■"/>
              <a:defRPr sz="2400" b="1">
                <a:solidFill>
                  <a:schemeClr val="tx1"/>
                </a:solidFill>
              </a:defRPr>
            </a:lvl1pPr>
            <a:lvl2pPr marL="742950" indent="-285750">
              <a:buSzPct val="80000"/>
              <a:buFont typeface="맑은 고딕" panose="020B0503020000020004" pitchFamily="50" charset="-127"/>
              <a:buChar char="▶"/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</p:txBody>
      </p:sp>
      <p:sp>
        <p:nvSpPr>
          <p:cNvPr id="7" name="평행 사변형 6"/>
          <p:cNvSpPr/>
          <p:nvPr userDrawn="1"/>
        </p:nvSpPr>
        <p:spPr>
          <a:xfrm>
            <a:off x="7359774" y="130340"/>
            <a:ext cx="956642" cy="288032"/>
          </a:xfrm>
          <a:prstGeom prst="parallelogram">
            <a:avLst>
              <a:gd name="adj" fmla="val 10651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323850" y="523147"/>
            <a:ext cx="8424863" cy="5540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200" b="1">
                <a:solidFill>
                  <a:srgbClr val="004C86"/>
                </a:solidFill>
              </a:defRPr>
            </a:lvl1pPr>
          </a:lstStyle>
          <a:p>
            <a:pPr lvl="0"/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454478" y="71893"/>
            <a:ext cx="7584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rgbClr val="004C86"/>
                </a:solidFill>
              </a:defRPr>
            </a:lvl1pPr>
          </a:lstStyle>
          <a:p>
            <a:fld id="{1E33FF7C-8566-45B7-B9A1-9079E74E472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DE8696-1D13-4681-8FE3-B7E85A6ED9BD}"/>
              </a:ext>
            </a:extLst>
          </p:cNvPr>
          <p:cNvSpPr txBox="1"/>
          <p:nvPr userDrawn="1"/>
        </p:nvSpPr>
        <p:spPr>
          <a:xfrm>
            <a:off x="266378" y="6487244"/>
            <a:ext cx="26277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100" b="1" spc="20" dirty="0">
                <a:solidFill>
                  <a:srgbClr val="004C86"/>
                </a:solidFill>
                <a:latin typeface="+mn-ea"/>
                <a:ea typeface="+mn-ea"/>
              </a:rPr>
              <a:t>2022</a:t>
            </a:r>
            <a:r>
              <a:rPr lang="ko-KR" altLang="en-US" sz="1100" b="1" spc="20" dirty="0">
                <a:solidFill>
                  <a:srgbClr val="004C86"/>
                </a:solidFill>
                <a:latin typeface="+mn-ea"/>
                <a:ea typeface="+mn-ea"/>
              </a:rPr>
              <a:t>년 캡스톤디자인</a:t>
            </a:r>
            <a:r>
              <a:rPr lang="en-US" altLang="ko-KR" sz="1100" b="1" spc="20" dirty="0">
                <a:solidFill>
                  <a:srgbClr val="004C86"/>
                </a:solidFill>
                <a:latin typeface="+mn-ea"/>
                <a:ea typeface="+mn-ea"/>
              </a:rPr>
              <a:t>1 IDEA </a:t>
            </a:r>
            <a:r>
              <a:rPr lang="ko-KR" altLang="en-US" sz="1100" b="1" spc="20" dirty="0">
                <a:solidFill>
                  <a:srgbClr val="004C86"/>
                </a:solidFill>
                <a:latin typeface="+mn-ea"/>
                <a:ea typeface="+mn-ea"/>
              </a:rPr>
              <a:t>발표회</a:t>
            </a:r>
            <a:endParaRPr lang="en-US" altLang="ko-KR" sz="1100" b="1" spc="20" dirty="0">
              <a:solidFill>
                <a:srgbClr val="004C86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45170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B3-29BE-41C9-8E49-D64F47D440D4}" type="datetimeFigureOut">
              <a:rPr lang="ko-KR" altLang="en-US" smtClean="0"/>
              <a:t>2024-01-27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767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B3-29BE-41C9-8E49-D64F47D440D4}" type="datetimeFigureOut">
              <a:rPr lang="ko-KR" altLang="en-US" smtClean="0"/>
              <a:t>2024-01-27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8155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B3-29BE-41C9-8E49-D64F47D440D4}" type="datetimeFigureOut">
              <a:rPr lang="ko-KR" altLang="en-US" smtClean="0"/>
              <a:t>2024-01-27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4817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B3-29BE-41C9-8E49-D64F47D440D4}" type="datetimeFigureOut">
              <a:rPr lang="ko-KR" altLang="en-US" smtClean="0"/>
              <a:t>2024-01-27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075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B3-29BE-41C9-8E49-D64F47D440D4}" type="datetimeFigureOut">
              <a:rPr lang="ko-KR" altLang="en-US" smtClean="0"/>
              <a:t>2024-01-27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411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B3-29BE-41C9-8E49-D64F47D440D4}" type="datetimeFigureOut">
              <a:rPr lang="ko-KR" altLang="en-US" smtClean="0"/>
              <a:t>2024-01-27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6092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8666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F6D8B3-29BE-41C9-8E49-D64F47D440D4}" type="datetimeFigureOut">
              <a:rPr lang="ko-KR" altLang="en-US" smtClean="0"/>
              <a:t>2024-01-27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7517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9406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4000" y="1843200"/>
            <a:ext cx="72903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ts val="3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-1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3400" b="0" i="0" u="none" strike="noStrike" kern="1200" cap="none" spc="-1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시청각장애인을 위한</a:t>
            </a:r>
            <a:endParaRPr kumimoji="0" lang="en-US" altLang="ko-KR" sz="3400" b="0" i="0" u="none" strike="noStrike" kern="1200" cap="none" spc="-1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ts val="3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400" spc="-10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음성신호 점자 변환기</a:t>
            </a:r>
            <a:endParaRPr kumimoji="0" lang="en-US" altLang="ko-KR" sz="3400" b="0" i="0" u="none" strike="noStrike" kern="1200" cap="none" spc="-1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8066" y="3356992"/>
            <a:ext cx="54140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spc="20" dirty="0" err="1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팀명</a:t>
            </a:r>
            <a:r>
              <a:rPr lang="ko-KR" altLang="en-US" sz="2000" spc="20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 </a:t>
            </a:r>
            <a:r>
              <a:rPr lang="en-US" altLang="ko-KR" sz="2000" spc="20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: </a:t>
            </a:r>
            <a:r>
              <a:rPr lang="ko-KR" altLang="en-US" sz="2000" spc="20" dirty="0" err="1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스타파이브</a:t>
            </a:r>
            <a:endParaRPr kumimoji="0" lang="en-US" altLang="ko-KR" sz="2000" b="0" i="0" u="none" strike="noStrike" kern="1200" cap="none" spc="2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spc="20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팀</a:t>
            </a:r>
            <a:r>
              <a:rPr kumimoji="0" lang="ko-KR" altLang="en-US" sz="2000" b="0" i="0" u="none" strike="noStrike" kern="1200" cap="none" spc="2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원 </a:t>
            </a:r>
            <a:r>
              <a:rPr lang="en-US" altLang="ko-KR" sz="2000" spc="20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: </a:t>
            </a:r>
            <a:r>
              <a:rPr lang="ko-KR" altLang="en-US" sz="2000" spc="20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김준섭</a:t>
            </a:r>
            <a:r>
              <a:rPr lang="en-US" altLang="ko-KR" sz="2000" spc="20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, </a:t>
            </a:r>
            <a:r>
              <a:rPr lang="ko-KR" altLang="en-US" sz="2000" spc="20" dirty="0" err="1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김성엽</a:t>
            </a:r>
            <a:r>
              <a:rPr lang="en-US" altLang="ko-KR" sz="2000" spc="20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, </a:t>
            </a:r>
            <a:r>
              <a:rPr lang="ko-KR" altLang="en-US" sz="2000" spc="20" dirty="0" err="1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고태식</a:t>
            </a:r>
            <a:endParaRPr lang="en-US" altLang="ko-KR" sz="2000" spc="20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  <a:p>
            <a:r>
              <a:rPr kumimoji="0" lang="ko-KR" altLang="en-US" sz="2000" b="0" i="0" u="none" strike="noStrike" kern="1200" cap="none" spc="2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지도 교수님 </a:t>
            </a:r>
            <a:r>
              <a:rPr kumimoji="0" lang="en-US" altLang="ko-KR" sz="2000" b="0" i="0" u="none" strike="noStrike" kern="1200" cap="none" spc="2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2000" b="0" i="0" u="none" strike="noStrike" kern="1200" cap="none" spc="2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심상완</a:t>
            </a:r>
            <a:r>
              <a:rPr kumimoji="0" lang="ko-KR" altLang="en-US" sz="2000" b="0" i="0" u="none" strike="noStrike" kern="1200" cap="none" spc="2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교수님</a:t>
            </a:r>
            <a:endParaRPr lang="en-US" altLang="ko-KR" sz="2000" spc="20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9968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작품개요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E33FF7C-8566-45B7-B9A1-9079E74E4723}" type="slidenum">
              <a:rPr kumimoji="0" lang="ko-KR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4C86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4C86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0" name="Picture 2" descr="시각장애인은 여전히 '불편'… 주요 가공식품 '점자 표시' 저조 &lt; 함께 살아요 &lt; 이코노미 + &lt; 뉴스룸 &lt; 기사본문 - 시사위크">
            <a:extLst>
              <a:ext uri="{FF2B5EF4-FFF2-40B4-BE49-F238E27FC236}">
                <a16:creationId xmlns:a16="http://schemas.microsoft.com/office/drawing/2014/main" id="{0EF746A1-123E-A08C-5A80-2B14011C0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6486" y="2504694"/>
            <a:ext cx="3226174" cy="215231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시청각장애인의 빛이 되어 줄 '헬렌켈러법'을 아시나요 &lt; 꽃보다인권 &lt; 인터뷰 &lt; 기사본문 - 뉴스포스트">
            <a:extLst>
              <a:ext uri="{FF2B5EF4-FFF2-40B4-BE49-F238E27FC236}">
                <a16:creationId xmlns:a16="http://schemas.microsoft.com/office/drawing/2014/main" id="{94E7881C-EFCE-7ED0-6071-AEDB63122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2379" y="2504695"/>
            <a:ext cx="3024336" cy="215231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499A9BBD-3734-9D9E-B3A2-D617205EA38D}"/>
              </a:ext>
            </a:extLst>
          </p:cNvPr>
          <p:cNvSpPr/>
          <p:nvPr/>
        </p:nvSpPr>
        <p:spPr>
          <a:xfrm>
            <a:off x="2361524" y="1106462"/>
            <a:ext cx="4420951" cy="73474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시 ∙ 청각 장애인의 </a:t>
            </a:r>
            <a:r>
              <a:rPr lang="ko-KR" altLang="en-US" b="1" dirty="0">
                <a:solidFill>
                  <a:schemeClr val="tx1"/>
                </a:solidFill>
              </a:rPr>
              <a:t>실시간 소통 </a:t>
            </a:r>
            <a:r>
              <a:rPr lang="ko-KR" altLang="en-US" dirty="0">
                <a:solidFill>
                  <a:schemeClr val="tx1"/>
                </a:solidFill>
              </a:rPr>
              <a:t>방법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15941F-7450-9EBB-B48F-33CDCC840962}"/>
              </a:ext>
            </a:extLst>
          </p:cNvPr>
          <p:cNvSpPr txBox="1"/>
          <p:nvPr/>
        </p:nvSpPr>
        <p:spPr>
          <a:xfrm>
            <a:off x="2030927" y="1905057"/>
            <a:ext cx="1407241" cy="535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altLang="ko-KR" sz="2100" spc="-120" dirty="0">
                <a:solidFill>
                  <a:srgbClr val="004C86"/>
                </a:solidFill>
                <a:latin typeface="+mn-ea"/>
              </a:rPr>
              <a:t>&lt;</a:t>
            </a:r>
            <a:r>
              <a:rPr lang="ko-KR" altLang="en-US" sz="2100" spc="-120" dirty="0" err="1">
                <a:solidFill>
                  <a:srgbClr val="004C86"/>
                </a:solidFill>
                <a:latin typeface="+mn-ea"/>
              </a:rPr>
              <a:t>촉수어</a:t>
            </a:r>
            <a:r>
              <a:rPr lang="en-US" altLang="ko-KR" sz="2100" spc="-120" dirty="0">
                <a:solidFill>
                  <a:srgbClr val="004C86"/>
                </a:solidFill>
                <a:latin typeface="+mn-ea"/>
              </a:rPr>
              <a:t>&gt;</a:t>
            </a:r>
            <a:endParaRPr lang="ko-KR" altLang="en-US" sz="2100" spc="-120" dirty="0">
              <a:solidFill>
                <a:srgbClr val="004C86"/>
              </a:solidFill>
              <a:latin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AE719C4-7B4C-8D87-66C5-893496B92B33}"/>
              </a:ext>
            </a:extLst>
          </p:cNvPr>
          <p:cNvSpPr txBox="1"/>
          <p:nvPr/>
        </p:nvSpPr>
        <p:spPr>
          <a:xfrm>
            <a:off x="5686254" y="1905057"/>
            <a:ext cx="1407241" cy="535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altLang="ko-KR" sz="2100" spc="-120" dirty="0">
                <a:solidFill>
                  <a:srgbClr val="004C86"/>
                </a:solidFill>
                <a:latin typeface="+mn-ea"/>
              </a:rPr>
              <a:t>&lt;</a:t>
            </a:r>
            <a:r>
              <a:rPr lang="ko-KR" altLang="en-US" sz="2100" spc="-120" dirty="0">
                <a:solidFill>
                  <a:srgbClr val="004C86"/>
                </a:solidFill>
                <a:latin typeface="+mn-ea"/>
              </a:rPr>
              <a:t>점자</a:t>
            </a:r>
            <a:r>
              <a:rPr lang="en-US" altLang="ko-KR" sz="2100" spc="-120" dirty="0">
                <a:solidFill>
                  <a:srgbClr val="004C86"/>
                </a:solidFill>
                <a:latin typeface="+mn-ea"/>
              </a:rPr>
              <a:t>&gt;</a:t>
            </a:r>
            <a:endParaRPr lang="ko-KR" altLang="en-US" sz="2100" spc="-120" dirty="0">
              <a:solidFill>
                <a:srgbClr val="004C86"/>
              </a:solidFill>
              <a:latin typeface="+mn-ea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FBC8962-4F18-7291-476D-3F12D8276FEE}"/>
              </a:ext>
            </a:extLst>
          </p:cNvPr>
          <p:cNvSpPr txBox="1"/>
          <p:nvPr/>
        </p:nvSpPr>
        <p:spPr>
          <a:xfrm>
            <a:off x="1222379" y="4727259"/>
            <a:ext cx="3096344" cy="530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4000"/>
              </a:lnSpc>
              <a:buFontTx/>
              <a:buChar char="-"/>
            </a:pPr>
            <a:r>
              <a:rPr lang="ko-KR" altLang="en-US" spc="-120" dirty="0" err="1">
                <a:solidFill>
                  <a:srgbClr val="004C86"/>
                </a:solidFill>
                <a:latin typeface="+mn-ea"/>
              </a:rPr>
              <a:t>수어통역사가</a:t>
            </a:r>
            <a:r>
              <a:rPr lang="ko-KR" altLang="en-US" spc="-120" dirty="0">
                <a:solidFill>
                  <a:srgbClr val="004C86"/>
                </a:solidFill>
                <a:latin typeface="+mn-ea"/>
              </a:rPr>
              <a:t> 항상 필요</a:t>
            </a:r>
            <a:endParaRPr lang="en-US" altLang="ko-KR" spc="-120" dirty="0">
              <a:solidFill>
                <a:srgbClr val="004C86"/>
              </a:solidFill>
              <a:latin typeface="+mn-ea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6DAAA7A-893D-2B51-6388-194FBBFBC298}"/>
              </a:ext>
            </a:extLst>
          </p:cNvPr>
          <p:cNvSpPr/>
          <p:nvPr/>
        </p:nvSpPr>
        <p:spPr>
          <a:xfrm>
            <a:off x="4776485" y="5072987"/>
            <a:ext cx="3223161" cy="110669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실시간 소통 점자 단말기</a:t>
            </a:r>
            <a:r>
              <a:rPr lang="ko-KR" altLang="en-US" dirty="0">
                <a:solidFill>
                  <a:schemeClr val="tx1"/>
                </a:solidFill>
              </a:rPr>
              <a:t>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통해 </a:t>
            </a:r>
            <a:r>
              <a:rPr lang="ko-KR" altLang="en-US" dirty="0" err="1">
                <a:solidFill>
                  <a:schemeClr val="tx1"/>
                </a:solidFill>
              </a:rPr>
              <a:t>수어통역사를</a:t>
            </a:r>
            <a:r>
              <a:rPr lang="ko-KR" altLang="en-US" dirty="0">
                <a:solidFill>
                  <a:schemeClr val="tx1"/>
                </a:solidFill>
              </a:rPr>
              <a:t> 대체</a:t>
            </a:r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AD64AEAA-E7B2-F4F3-7B17-DA420F3951D2}"/>
              </a:ext>
            </a:extLst>
          </p:cNvPr>
          <p:cNvCxnSpPr>
            <a:cxnSpLocks/>
          </p:cNvCxnSpPr>
          <p:nvPr/>
        </p:nvCxnSpPr>
        <p:spPr>
          <a:xfrm flipH="1">
            <a:off x="6388570" y="4720862"/>
            <a:ext cx="1003" cy="271470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427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작품개요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E33FF7C-8566-45B7-B9A1-9079E74E4723}" type="slidenum">
              <a:rPr kumimoji="0" lang="ko-KR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4C86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4C86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09B6393-A9C5-2828-57EB-C9B8B6618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229" y="1354199"/>
            <a:ext cx="3469570" cy="195358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DFFC6B6-0344-814E-8BEE-1FA5993FAC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2203" y="2418531"/>
            <a:ext cx="3600401" cy="889255"/>
          </a:xfrm>
          <a:prstGeom prst="rect">
            <a:avLst/>
          </a:prstGeom>
          <a:ln>
            <a:solidFill>
              <a:schemeClr val="accent1">
                <a:shade val="95000"/>
                <a:satMod val="105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122DC1-FE30-E551-B399-B23319984050}"/>
              </a:ext>
            </a:extLst>
          </p:cNvPr>
          <p:cNvSpPr txBox="1"/>
          <p:nvPr/>
        </p:nvSpPr>
        <p:spPr>
          <a:xfrm>
            <a:off x="4702203" y="1306187"/>
            <a:ext cx="3299493" cy="1051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000"/>
              </a:lnSpc>
            </a:pPr>
            <a:r>
              <a:rPr lang="ko-KR" altLang="en-US" sz="2200" spc="-120" dirty="0" err="1">
                <a:solidFill>
                  <a:srgbClr val="004C86"/>
                </a:solidFill>
                <a:latin typeface="+mn-ea"/>
              </a:rPr>
              <a:t>한소네</a:t>
            </a:r>
            <a:r>
              <a:rPr lang="en-US" altLang="ko-KR" sz="2200" spc="-120" dirty="0">
                <a:solidFill>
                  <a:srgbClr val="004C86"/>
                </a:solidFill>
                <a:latin typeface="+mn-ea"/>
              </a:rPr>
              <a:t>6</a:t>
            </a:r>
          </a:p>
          <a:p>
            <a:pPr>
              <a:lnSpc>
                <a:spcPts val="4000"/>
              </a:lnSpc>
            </a:pPr>
            <a:r>
              <a:rPr lang="en-US" altLang="ko-KR" sz="2200" spc="-120" dirty="0">
                <a:solidFill>
                  <a:srgbClr val="004C86"/>
                </a:solidFill>
                <a:latin typeface="+mn-ea"/>
              </a:rPr>
              <a:t>- </a:t>
            </a:r>
            <a:r>
              <a:rPr lang="en-US" altLang="ko-KR" spc="-120" dirty="0">
                <a:solidFill>
                  <a:srgbClr val="004C86"/>
                </a:solidFill>
                <a:latin typeface="+mn-ea"/>
              </a:rPr>
              <a:t>HIMS</a:t>
            </a:r>
            <a:r>
              <a:rPr lang="ko-KR" altLang="en-US" spc="-120" dirty="0" err="1">
                <a:solidFill>
                  <a:srgbClr val="004C86"/>
                </a:solidFill>
                <a:latin typeface="+mn-ea"/>
              </a:rPr>
              <a:t>힘스코리아</a:t>
            </a:r>
            <a:r>
              <a:rPr lang="ko-KR" altLang="en-US" spc="-120" dirty="0">
                <a:solidFill>
                  <a:srgbClr val="004C86"/>
                </a:solidFill>
                <a:latin typeface="+mn-ea"/>
              </a:rPr>
              <a:t>㈜</a:t>
            </a:r>
            <a:endParaRPr lang="en-US" altLang="ko-KR" spc="-120" dirty="0">
              <a:solidFill>
                <a:srgbClr val="004C86"/>
              </a:solidFill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4B325A8-D13A-C181-3823-CECE01103958}"/>
              </a:ext>
            </a:extLst>
          </p:cNvPr>
          <p:cNvSpPr/>
          <p:nvPr/>
        </p:nvSpPr>
        <p:spPr>
          <a:xfrm>
            <a:off x="1475665" y="4051070"/>
            <a:ext cx="1440151" cy="74710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음성신호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001E574-C4D6-BD0F-77E1-E23AEDA6295B}"/>
              </a:ext>
            </a:extLst>
          </p:cNvPr>
          <p:cNvSpPr/>
          <p:nvPr/>
        </p:nvSpPr>
        <p:spPr>
          <a:xfrm>
            <a:off x="3851924" y="4051070"/>
            <a:ext cx="1440151" cy="74710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텍스트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C28AD2A-D4BB-1CF6-D5B1-F8813BABE298}"/>
              </a:ext>
            </a:extLst>
          </p:cNvPr>
          <p:cNvSpPr/>
          <p:nvPr/>
        </p:nvSpPr>
        <p:spPr>
          <a:xfrm>
            <a:off x="6228184" y="4051070"/>
            <a:ext cx="1440151" cy="74710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점자</a:t>
            </a: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FD1CB9CF-689A-54B5-AE95-13243BC1DBFD}"/>
              </a:ext>
            </a:extLst>
          </p:cNvPr>
          <p:cNvSpPr/>
          <p:nvPr/>
        </p:nvSpPr>
        <p:spPr>
          <a:xfrm>
            <a:off x="3023830" y="4280605"/>
            <a:ext cx="720080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DF38CE27-5FB6-80D4-ECD4-C1132A4EA0F9}"/>
              </a:ext>
            </a:extLst>
          </p:cNvPr>
          <p:cNvSpPr/>
          <p:nvPr/>
        </p:nvSpPr>
        <p:spPr>
          <a:xfrm>
            <a:off x="5400089" y="4280605"/>
            <a:ext cx="720080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641F1F72-DEE1-ADA1-435B-9FA3765ACEFC}"/>
              </a:ext>
            </a:extLst>
          </p:cNvPr>
          <p:cNvCxnSpPr/>
          <p:nvPr/>
        </p:nvCxnSpPr>
        <p:spPr>
          <a:xfrm>
            <a:off x="3851924" y="4843158"/>
            <a:ext cx="0" cy="28803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43D078D8-8B53-9ECB-40D3-A9317C03618A}"/>
              </a:ext>
            </a:extLst>
          </p:cNvPr>
          <p:cNvCxnSpPr/>
          <p:nvPr/>
        </p:nvCxnSpPr>
        <p:spPr>
          <a:xfrm>
            <a:off x="7668335" y="4843158"/>
            <a:ext cx="0" cy="28803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1B62556-D822-34A7-1E26-2C5419A4957F}"/>
              </a:ext>
            </a:extLst>
          </p:cNvPr>
          <p:cNvCxnSpPr/>
          <p:nvPr/>
        </p:nvCxnSpPr>
        <p:spPr>
          <a:xfrm>
            <a:off x="3851924" y="5131190"/>
            <a:ext cx="3816411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21BEEEB-4C3B-B3C2-B66A-F7E46B870A38}"/>
              </a:ext>
            </a:extLst>
          </p:cNvPr>
          <p:cNvSpPr/>
          <p:nvPr/>
        </p:nvSpPr>
        <p:spPr>
          <a:xfrm>
            <a:off x="4899900" y="5030024"/>
            <a:ext cx="1714744" cy="50641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기존 제품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E8C0E0F9-5638-2AE0-D314-D615AE245540}"/>
              </a:ext>
            </a:extLst>
          </p:cNvPr>
          <p:cNvCxnSpPr>
            <a:cxnSpLocks/>
          </p:cNvCxnSpPr>
          <p:nvPr/>
        </p:nvCxnSpPr>
        <p:spPr>
          <a:xfrm>
            <a:off x="1475665" y="4843158"/>
            <a:ext cx="0" cy="94400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6EC26E52-5C5B-F0B1-C034-E8DA60416116}"/>
              </a:ext>
            </a:extLst>
          </p:cNvPr>
          <p:cNvCxnSpPr/>
          <p:nvPr/>
        </p:nvCxnSpPr>
        <p:spPr>
          <a:xfrm>
            <a:off x="7668335" y="5499129"/>
            <a:ext cx="0" cy="28803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BEDE7F85-CEE2-D1E0-C80F-D334177AD8CE}"/>
              </a:ext>
            </a:extLst>
          </p:cNvPr>
          <p:cNvCxnSpPr>
            <a:cxnSpLocks/>
          </p:cNvCxnSpPr>
          <p:nvPr/>
        </p:nvCxnSpPr>
        <p:spPr>
          <a:xfrm>
            <a:off x="1475665" y="5787161"/>
            <a:ext cx="619267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5BF28378-BB8C-7B53-ABC0-712546825116}"/>
              </a:ext>
            </a:extLst>
          </p:cNvPr>
          <p:cNvSpPr/>
          <p:nvPr/>
        </p:nvSpPr>
        <p:spPr>
          <a:xfrm>
            <a:off x="2663795" y="5662715"/>
            <a:ext cx="3816410" cy="50641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캡스톤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: </a:t>
            </a:r>
            <a:r>
              <a:rPr lang="ko-KR" altLang="en-US" dirty="0">
                <a:solidFill>
                  <a:schemeClr val="tx1"/>
                </a:solidFill>
              </a:rPr>
              <a:t>음성신호 점자 변환기</a:t>
            </a:r>
          </a:p>
        </p:txBody>
      </p:sp>
    </p:spTree>
    <p:extLst>
      <p:ext uri="{BB962C8B-B14F-4D97-AF65-F5344CB8AC3E}">
        <p14:creationId xmlns:p14="http://schemas.microsoft.com/office/powerpoint/2010/main" val="3863260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작품내용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E33FF7C-8566-45B7-B9A1-9079E74E4723}" type="slidenum">
              <a:rPr kumimoji="0" lang="ko-KR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4C86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4C86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E8820F8-2F29-BC32-2B1A-D81002E4D326}"/>
              </a:ext>
            </a:extLst>
          </p:cNvPr>
          <p:cNvSpPr/>
          <p:nvPr/>
        </p:nvSpPr>
        <p:spPr>
          <a:xfrm>
            <a:off x="539552" y="1268760"/>
            <a:ext cx="5690074" cy="31795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solidFill>
                  <a:srgbClr val="F79646">
                    <a:lumMod val="50000"/>
                  </a:srgbClr>
                </a:solidFill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EBF5B138-D5A2-EF52-DE4F-40C81043B40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446" y="5873716"/>
            <a:ext cx="692791" cy="692791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80623874-0B87-B093-FBAC-66AFC8319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2413" y="3926662"/>
            <a:ext cx="1508064" cy="2283396"/>
          </a:xfrm>
          <a:prstGeom prst="rect">
            <a:avLst/>
          </a:prstGeom>
        </p:spPr>
      </p:pic>
      <p:pic>
        <p:nvPicPr>
          <p:cNvPr id="28" name="그래픽 27" descr="배지 3 윤곽선">
            <a:extLst>
              <a:ext uri="{FF2B5EF4-FFF2-40B4-BE49-F238E27FC236}">
                <a16:creationId xmlns:a16="http://schemas.microsoft.com/office/drawing/2014/main" id="{811E419B-DF41-7572-5BF5-45612AAC03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0665" y="5013161"/>
            <a:ext cx="538407" cy="538407"/>
          </a:xfrm>
          <a:prstGeom prst="rect">
            <a:avLst/>
          </a:prstGeom>
        </p:spPr>
      </p:pic>
      <p:pic>
        <p:nvPicPr>
          <p:cNvPr id="29" name="그래픽 28" descr="배지 윤곽선">
            <a:extLst>
              <a:ext uri="{FF2B5EF4-FFF2-40B4-BE49-F238E27FC236}">
                <a16:creationId xmlns:a16="http://schemas.microsoft.com/office/drawing/2014/main" id="{E2848576-57B0-740B-6C70-B9E4633D00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6971" y="3388256"/>
            <a:ext cx="538406" cy="538406"/>
          </a:xfrm>
          <a:prstGeom prst="rect">
            <a:avLst/>
          </a:prstGeom>
        </p:spPr>
      </p:pic>
      <p:pic>
        <p:nvPicPr>
          <p:cNvPr id="30" name="그래픽 29" descr="배지 1 윤곽선">
            <a:extLst>
              <a:ext uri="{FF2B5EF4-FFF2-40B4-BE49-F238E27FC236}">
                <a16:creationId xmlns:a16="http://schemas.microsoft.com/office/drawing/2014/main" id="{1311FC12-49E0-C316-D0F3-EB625A5B543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6970" y="1995110"/>
            <a:ext cx="538406" cy="538406"/>
          </a:xfrm>
          <a:prstGeom prst="rect">
            <a:avLst/>
          </a:prstGeom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06CEA34F-6429-B6E7-18E7-6A3800CB90EA}"/>
              </a:ext>
            </a:extLst>
          </p:cNvPr>
          <p:cNvSpPr/>
          <p:nvPr/>
        </p:nvSpPr>
        <p:spPr>
          <a:xfrm>
            <a:off x="1658586" y="1890762"/>
            <a:ext cx="1440151" cy="74710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음성신호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B68AE96-3611-0D2F-1908-064499867BED}"/>
              </a:ext>
            </a:extLst>
          </p:cNvPr>
          <p:cNvSpPr/>
          <p:nvPr/>
        </p:nvSpPr>
        <p:spPr>
          <a:xfrm>
            <a:off x="4034845" y="1890762"/>
            <a:ext cx="1440151" cy="74710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텍스트</a:t>
            </a:r>
          </a:p>
        </p:txBody>
      </p:sp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2B757AA5-56A6-B98D-8D2D-6659940D27C8}"/>
              </a:ext>
            </a:extLst>
          </p:cNvPr>
          <p:cNvSpPr/>
          <p:nvPr/>
        </p:nvSpPr>
        <p:spPr>
          <a:xfrm>
            <a:off x="3206751" y="2120297"/>
            <a:ext cx="720080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1828A49-C335-7E17-2CB5-3C09F1C85EB2}"/>
              </a:ext>
            </a:extLst>
          </p:cNvPr>
          <p:cNvSpPr/>
          <p:nvPr/>
        </p:nvSpPr>
        <p:spPr>
          <a:xfrm>
            <a:off x="1658587" y="3283908"/>
            <a:ext cx="1440151" cy="74710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텍스트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F272721-E82B-EA2F-4016-45285C48298C}"/>
              </a:ext>
            </a:extLst>
          </p:cNvPr>
          <p:cNvSpPr/>
          <p:nvPr/>
        </p:nvSpPr>
        <p:spPr>
          <a:xfrm>
            <a:off x="4034847" y="3283908"/>
            <a:ext cx="1440151" cy="74710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점자 데이터</a:t>
            </a:r>
          </a:p>
        </p:txBody>
      </p:sp>
      <p:sp>
        <p:nvSpPr>
          <p:cNvPr id="36" name="화살표: 오른쪽 35">
            <a:extLst>
              <a:ext uri="{FF2B5EF4-FFF2-40B4-BE49-F238E27FC236}">
                <a16:creationId xmlns:a16="http://schemas.microsoft.com/office/drawing/2014/main" id="{6755F42A-ABC2-A404-5C06-DA3E609F14CB}"/>
              </a:ext>
            </a:extLst>
          </p:cNvPr>
          <p:cNvSpPr/>
          <p:nvPr/>
        </p:nvSpPr>
        <p:spPr>
          <a:xfrm>
            <a:off x="3206752" y="3513443"/>
            <a:ext cx="720080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A25D0C4-B31E-F655-FA92-586C8DB30B2E}"/>
              </a:ext>
            </a:extLst>
          </p:cNvPr>
          <p:cNvSpPr/>
          <p:nvPr/>
        </p:nvSpPr>
        <p:spPr>
          <a:xfrm>
            <a:off x="1663813" y="4950136"/>
            <a:ext cx="1440151" cy="74710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점자 데이터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E443954-D5EF-A8EC-5A32-E7F41C4603F0}"/>
              </a:ext>
            </a:extLst>
          </p:cNvPr>
          <p:cNvSpPr/>
          <p:nvPr/>
        </p:nvSpPr>
        <p:spPr>
          <a:xfrm>
            <a:off x="4040073" y="4950136"/>
            <a:ext cx="1440151" cy="74710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아두이노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화살표: 오른쪽 38">
            <a:extLst>
              <a:ext uri="{FF2B5EF4-FFF2-40B4-BE49-F238E27FC236}">
                <a16:creationId xmlns:a16="http://schemas.microsoft.com/office/drawing/2014/main" id="{A69FA4CD-9911-56A7-420A-119F2CFD3423}"/>
              </a:ext>
            </a:extLst>
          </p:cNvPr>
          <p:cNvSpPr/>
          <p:nvPr/>
        </p:nvSpPr>
        <p:spPr>
          <a:xfrm>
            <a:off x="3211978" y="5179671"/>
            <a:ext cx="720080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0" name="원호 39">
            <a:extLst>
              <a:ext uri="{FF2B5EF4-FFF2-40B4-BE49-F238E27FC236}">
                <a16:creationId xmlns:a16="http://schemas.microsoft.com/office/drawing/2014/main" id="{7FB4D8A8-CF37-A98D-27B0-21B78003E977}"/>
              </a:ext>
            </a:extLst>
          </p:cNvPr>
          <p:cNvSpPr/>
          <p:nvPr/>
        </p:nvSpPr>
        <p:spPr>
          <a:xfrm rot="13240229">
            <a:off x="3353029" y="4952404"/>
            <a:ext cx="1426489" cy="977576"/>
          </a:xfrm>
          <a:prstGeom prst="arc">
            <a:avLst>
              <a:gd name="adj1" fmla="val 13275322"/>
              <a:gd name="adj2" fmla="val 1948769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96931CF-D74B-07AE-603C-56FC16F14CB6}"/>
              </a:ext>
            </a:extLst>
          </p:cNvPr>
          <p:cNvSpPr txBox="1"/>
          <p:nvPr/>
        </p:nvSpPr>
        <p:spPr>
          <a:xfrm>
            <a:off x="6209098" y="3557330"/>
            <a:ext cx="1743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&lt;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점자표시기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&gt;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BB1CFAB0-DC6A-6BDF-2AE5-00B2668AEF74}"/>
              </a:ext>
            </a:extLst>
          </p:cNvPr>
          <p:cNvSpPr/>
          <p:nvPr/>
        </p:nvSpPr>
        <p:spPr>
          <a:xfrm>
            <a:off x="7943264" y="4866487"/>
            <a:ext cx="914400" cy="9144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출력</a:t>
            </a:r>
          </a:p>
        </p:txBody>
      </p:sp>
      <p:sp>
        <p:nvSpPr>
          <p:cNvPr id="43" name="화살표: 오른쪽 42">
            <a:extLst>
              <a:ext uri="{FF2B5EF4-FFF2-40B4-BE49-F238E27FC236}">
                <a16:creationId xmlns:a16="http://schemas.microsoft.com/office/drawing/2014/main" id="{E83C2837-999C-E557-F266-7C96727409DE}"/>
              </a:ext>
            </a:extLst>
          </p:cNvPr>
          <p:cNvSpPr/>
          <p:nvPr/>
        </p:nvSpPr>
        <p:spPr>
          <a:xfrm>
            <a:off x="5707283" y="5179671"/>
            <a:ext cx="396406" cy="288032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B6C6F2F4-44CC-3B05-F820-4E69A60CFBDD}"/>
              </a:ext>
            </a:extLst>
          </p:cNvPr>
          <p:cNvSpPr/>
          <p:nvPr/>
        </p:nvSpPr>
        <p:spPr>
          <a:xfrm>
            <a:off x="2591307" y="942580"/>
            <a:ext cx="1656184" cy="69796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APP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7B3C1231-7E83-F88F-CEE9-4E0CB1CB5110}"/>
              </a:ext>
            </a:extLst>
          </p:cNvPr>
          <p:cNvSpPr/>
          <p:nvPr/>
        </p:nvSpPr>
        <p:spPr>
          <a:xfrm>
            <a:off x="5888454" y="2026664"/>
            <a:ext cx="3096340" cy="46185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Google STT(Speech-To-Text) API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92AA8F2D-E8ED-2D66-48CE-F0C66205B05E}"/>
              </a:ext>
            </a:extLst>
          </p:cNvPr>
          <p:cNvCxnSpPr>
            <a:cxnSpLocks/>
          </p:cNvCxnSpPr>
          <p:nvPr/>
        </p:nvCxnSpPr>
        <p:spPr>
          <a:xfrm flipH="1">
            <a:off x="5580112" y="2246083"/>
            <a:ext cx="300041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5847E477-05D5-61D7-BB70-0C7E42B8A52F}"/>
              </a:ext>
            </a:extLst>
          </p:cNvPr>
          <p:cNvSpPr/>
          <p:nvPr/>
        </p:nvSpPr>
        <p:spPr>
          <a:xfrm>
            <a:off x="5889147" y="3072637"/>
            <a:ext cx="3096340" cy="46185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Arduino IDE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4BDC6285-F002-6D06-8D35-768E63466C30}"/>
              </a:ext>
            </a:extLst>
          </p:cNvPr>
          <p:cNvCxnSpPr>
            <a:cxnSpLocks/>
          </p:cNvCxnSpPr>
          <p:nvPr/>
        </p:nvCxnSpPr>
        <p:spPr>
          <a:xfrm flipH="1">
            <a:off x="5580112" y="3411908"/>
            <a:ext cx="300041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D5D77D7-8678-1E81-D2DF-30C9F1C3B5EF}"/>
              </a:ext>
            </a:extLst>
          </p:cNvPr>
          <p:cNvSpPr/>
          <p:nvPr/>
        </p:nvSpPr>
        <p:spPr>
          <a:xfrm>
            <a:off x="4644012" y="908720"/>
            <a:ext cx="3096340" cy="46185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MIT App Inventor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193DDE79-2850-7F15-4300-DEC7B7B92565}"/>
              </a:ext>
            </a:extLst>
          </p:cNvPr>
          <p:cNvCxnSpPr>
            <a:cxnSpLocks/>
          </p:cNvCxnSpPr>
          <p:nvPr/>
        </p:nvCxnSpPr>
        <p:spPr>
          <a:xfrm flipH="1">
            <a:off x="4335670" y="1167474"/>
            <a:ext cx="300041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1482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>
            <a:extLst>
              <a:ext uri="{FF2B5EF4-FFF2-40B4-BE49-F238E27FC236}">
                <a16:creationId xmlns:a16="http://schemas.microsoft.com/office/drawing/2014/main" id="{247B77CF-0B15-8A81-C32B-099859605B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2093" y="1445486"/>
            <a:ext cx="2179300" cy="4601455"/>
          </a:xfrm>
          <a:prstGeom prst="rect">
            <a:avLst/>
          </a:prstGeom>
          <a:noFill/>
          <a:ln>
            <a:solidFill>
              <a:srgbClr val="044C8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AFF6191A-8BC6-A682-DA60-79F6123DC9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2614" y="1445486"/>
            <a:ext cx="2179301" cy="4601455"/>
          </a:xfrm>
          <a:prstGeom prst="rect">
            <a:avLst/>
          </a:prstGeom>
          <a:noFill/>
          <a:ln>
            <a:solidFill>
              <a:srgbClr val="044C8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작품내용 </a:t>
            </a:r>
            <a:r>
              <a:rPr lang="en-US" altLang="ko-KR" dirty="0"/>
              <a:t>– APP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E33FF7C-8566-45B7-B9A1-9079E74E4723}" type="slidenum">
              <a:rPr kumimoji="0" lang="ko-KR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4C86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4C86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순서도: 연결자 9">
            <a:extLst>
              <a:ext uri="{FF2B5EF4-FFF2-40B4-BE49-F238E27FC236}">
                <a16:creationId xmlns:a16="http://schemas.microsoft.com/office/drawing/2014/main" id="{761733B0-2A49-7C99-9D54-1D3CE2D40566}"/>
              </a:ext>
            </a:extLst>
          </p:cNvPr>
          <p:cNvSpPr/>
          <p:nvPr/>
        </p:nvSpPr>
        <p:spPr>
          <a:xfrm>
            <a:off x="1749235" y="2618856"/>
            <a:ext cx="272131" cy="252553"/>
          </a:xfrm>
          <a:prstGeom prst="flowChartConnector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순서도: 연결자 10">
            <a:extLst>
              <a:ext uri="{FF2B5EF4-FFF2-40B4-BE49-F238E27FC236}">
                <a16:creationId xmlns:a16="http://schemas.microsoft.com/office/drawing/2014/main" id="{F30B0A30-F69B-9991-02DA-22502312BB0D}"/>
              </a:ext>
            </a:extLst>
          </p:cNvPr>
          <p:cNvSpPr/>
          <p:nvPr/>
        </p:nvSpPr>
        <p:spPr>
          <a:xfrm>
            <a:off x="3414871" y="2618857"/>
            <a:ext cx="272131" cy="252553"/>
          </a:xfrm>
          <a:prstGeom prst="flowChartConnector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2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C76D9E58-883D-8D94-8A3D-1005ED450C05}"/>
              </a:ext>
            </a:extLst>
          </p:cNvPr>
          <p:cNvCxnSpPr/>
          <p:nvPr/>
        </p:nvCxnSpPr>
        <p:spPr>
          <a:xfrm flipV="1">
            <a:off x="3923928" y="1447574"/>
            <a:ext cx="1246251" cy="212544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1D44215B-4A30-5547-2047-51F012AEC20E}"/>
              </a:ext>
            </a:extLst>
          </p:cNvPr>
          <p:cNvCxnSpPr>
            <a:cxnSpLocks/>
          </p:cNvCxnSpPr>
          <p:nvPr/>
        </p:nvCxnSpPr>
        <p:spPr>
          <a:xfrm>
            <a:off x="3945842" y="5301208"/>
            <a:ext cx="1224337" cy="74747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CC5F7D9-DCC8-F8F8-7AD5-5D0334679CDB}"/>
              </a:ext>
            </a:extLst>
          </p:cNvPr>
          <p:cNvSpPr/>
          <p:nvPr/>
        </p:nvSpPr>
        <p:spPr>
          <a:xfrm>
            <a:off x="2007568" y="3573016"/>
            <a:ext cx="1916360" cy="1728192"/>
          </a:xfrm>
          <a:prstGeom prst="rect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6" name="화살표: U자형 35">
            <a:extLst>
              <a:ext uri="{FF2B5EF4-FFF2-40B4-BE49-F238E27FC236}">
                <a16:creationId xmlns:a16="http://schemas.microsoft.com/office/drawing/2014/main" id="{7409B318-05EF-6CA9-6530-A8E07EC21AD8}"/>
              </a:ext>
            </a:extLst>
          </p:cNvPr>
          <p:cNvSpPr/>
          <p:nvPr/>
        </p:nvSpPr>
        <p:spPr>
          <a:xfrm>
            <a:off x="2247572" y="1077219"/>
            <a:ext cx="4124628" cy="896615"/>
          </a:xfrm>
          <a:prstGeom prst="uturnArrow">
            <a:avLst>
              <a:gd name="adj1" fmla="val 0"/>
              <a:gd name="adj2" fmla="val 8237"/>
              <a:gd name="adj3" fmla="val 12160"/>
              <a:gd name="adj4" fmla="val 43750"/>
              <a:gd name="adj5" fmla="val 3146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2070AC24-1251-587A-E279-4B6EA779BAF3}"/>
              </a:ext>
            </a:extLst>
          </p:cNvPr>
          <p:cNvSpPr/>
          <p:nvPr/>
        </p:nvSpPr>
        <p:spPr>
          <a:xfrm>
            <a:off x="2014642" y="2003824"/>
            <a:ext cx="444308" cy="34591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2445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작품내용 </a:t>
            </a:r>
            <a:r>
              <a:rPr lang="en-US" altLang="ko-KR" dirty="0"/>
              <a:t>– </a:t>
            </a:r>
            <a:r>
              <a:rPr lang="ko-KR" altLang="en-US" dirty="0"/>
              <a:t>회로도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E33FF7C-8566-45B7-B9A1-9079E74E4723}" type="slidenum">
              <a:rPr kumimoji="0" lang="ko-KR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4C86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4C86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199324A-B60F-F250-FCE5-CB1E968E4D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0454" y="1916832"/>
            <a:ext cx="4392488" cy="3957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C24345EC-232E-30A4-3223-E8DE197EEAE1}"/>
              </a:ext>
            </a:extLst>
          </p:cNvPr>
          <p:cNvSpPr/>
          <p:nvPr/>
        </p:nvSpPr>
        <p:spPr>
          <a:xfrm>
            <a:off x="3748446" y="1513353"/>
            <a:ext cx="1368152" cy="356983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점자표시기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AF5E3FF-D635-1D88-A66D-05A9DC55DC2F}"/>
              </a:ext>
            </a:extLst>
          </p:cNvPr>
          <p:cNvSpPr/>
          <p:nvPr/>
        </p:nvSpPr>
        <p:spPr>
          <a:xfrm>
            <a:off x="6594920" y="1466857"/>
            <a:ext cx="936104" cy="356983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배터리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81C96B6-357F-938E-1A60-226497E885E1}"/>
              </a:ext>
            </a:extLst>
          </p:cNvPr>
          <p:cNvSpPr/>
          <p:nvPr/>
        </p:nvSpPr>
        <p:spPr>
          <a:xfrm>
            <a:off x="3100374" y="4277325"/>
            <a:ext cx="1639915" cy="356983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블루투스 모듈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8B8E80C-93D0-C334-CDCF-4CA30EA87B08}"/>
              </a:ext>
            </a:extLst>
          </p:cNvPr>
          <p:cNvSpPr/>
          <p:nvPr/>
        </p:nvSpPr>
        <p:spPr>
          <a:xfrm>
            <a:off x="5038512" y="5836568"/>
            <a:ext cx="1113076" cy="356983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아두이노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846F42A0-71A8-AF48-42B4-1D4F506D8B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482118"/>
            <a:ext cx="1189622" cy="2294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CDEB2D5-6170-95CB-EF05-B8B3B361A76D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4432522" y="1870336"/>
            <a:ext cx="252028" cy="31875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AF022A45-8DE7-E6D3-112E-91FE4883BCC4}"/>
              </a:ext>
            </a:extLst>
          </p:cNvPr>
          <p:cNvCxnSpPr>
            <a:cxnSpLocks/>
          </p:cNvCxnSpPr>
          <p:nvPr/>
        </p:nvCxnSpPr>
        <p:spPr>
          <a:xfrm flipH="1">
            <a:off x="6484750" y="1835816"/>
            <a:ext cx="578013" cy="28126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4DA7A414-0AE4-296F-B2E1-5E22726D1F54}"/>
              </a:ext>
            </a:extLst>
          </p:cNvPr>
          <p:cNvCxnSpPr>
            <a:cxnSpLocks/>
          </p:cNvCxnSpPr>
          <p:nvPr/>
        </p:nvCxnSpPr>
        <p:spPr>
          <a:xfrm flipH="1">
            <a:off x="3962197" y="3629253"/>
            <a:ext cx="722353" cy="64807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A8DFF5A-0FC0-C213-0755-CCE88961EE3C}"/>
              </a:ext>
            </a:extLst>
          </p:cNvPr>
          <p:cNvCxnSpPr>
            <a:cxnSpLocks/>
          </p:cNvCxnSpPr>
          <p:nvPr/>
        </p:nvCxnSpPr>
        <p:spPr>
          <a:xfrm flipH="1">
            <a:off x="5576404" y="5429453"/>
            <a:ext cx="404290" cy="40711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7621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수행결과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E33FF7C-8566-45B7-B9A1-9079E74E4723}" type="slidenum">
              <a:rPr kumimoji="0" lang="ko-KR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4C86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4C86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1076B7A-2B5A-D23C-046E-176951C0CB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5676" y="1241757"/>
            <a:ext cx="5832648" cy="4374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183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51713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8286</TotalTime>
  <Words>107</Words>
  <Application>Microsoft Office PowerPoint</Application>
  <PresentationFormat>화면 슬라이드 쇼(4:3)</PresentationFormat>
  <Paragraphs>48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맑은 고딕</vt:lpstr>
      <vt:lpstr>Arial</vt:lpstr>
      <vt:lpstr>Office 테마</vt:lpstr>
      <vt:lpstr>1_Office 테마</vt:lpstr>
      <vt:lpstr>2_Office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HYU</dc:creator>
  <cp:lastModifiedBy>Junsup Kim</cp:lastModifiedBy>
  <cp:revision>298</cp:revision>
  <dcterms:created xsi:type="dcterms:W3CDTF">2014-07-02T04:30:08Z</dcterms:created>
  <dcterms:modified xsi:type="dcterms:W3CDTF">2024-01-27T14:18:52Z</dcterms:modified>
</cp:coreProperties>
</file>

<file path=docProps/thumbnail.jpeg>
</file>